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76" r:id="rId5"/>
    <p:sldId id="360" r:id="rId6"/>
    <p:sldId id="369" r:id="rId7"/>
    <p:sldId id="370" r:id="rId8"/>
    <p:sldId id="347" r:id="rId9"/>
    <p:sldId id="265" r:id="rId10"/>
    <p:sldId id="29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57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hyperlink" Target="https://www.youtube.com/watch?v=Umq76iNkhx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236988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Living in the Wider World</a:t>
            </a:r>
          </a:p>
          <a:p>
            <a:r>
              <a:rPr lang="en-AU" b="1" dirty="0"/>
              <a:t>Economic Wellbeing: Aspirations, work and career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L14. </a:t>
            </a:r>
            <a:r>
              <a:rPr lang="en-AU" dirty="0"/>
              <a:t>That everyone has different strengths </a:t>
            </a:r>
          </a:p>
          <a:p>
            <a:r>
              <a:rPr lang="en-AU" b="1" dirty="0"/>
              <a:t>L15. </a:t>
            </a:r>
            <a:r>
              <a:rPr lang="en-AU" dirty="0"/>
              <a:t>That jobs help people to earn money to pay for things</a:t>
            </a:r>
          </a:p>
          <a:p>
            <a:r>
              <a:rPr lang="en-AU" b="1" dirty="0"/>
              <a:t>L16. </a:t>
            </a:r>
            <a:r>
              <a:rPr lang="en-AU" dirty="0"/>
              <a:t>Different jobs that people they know or people who work in the community</a:t>
            </a:r>
          </a:p>
          <a:p>
            <a:r>
              <a:rPr lang="en-AU" b="1" dirty="0">
                <a:effectLst/>
              </a:rPr>
              <a:t>L17. </a:t>
            </a:r>
            <a:r>
              <a:rPr lang="en-AU" dirty="0">
                <a:effectLst/>
              </a:rPr>
              <a:t>About some of the strengths and interests someone might need to do different jobs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7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547" y="2726870"/>
            <a:ext cx="56396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Intentions: 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people earn money by working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jobs can provide a service or goods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skills are required to do particular jobs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5B956C-FAEF-5E41-B661-655BBDAC1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144" y="1553390"/>
            <a:ext cx="3877687" cy="41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960841"/>
              </p:ext>
            </p:extLst>
          </p:nvPr>
        </p:nvGraphicFramePr>
        <p:xfrm>
          <a:off x="0" y="145718"/>
          <a:ext cx="7169843" cy="914400"/>
        </p:xfrm>
        <a:graphic>
          <a:graphicData uri="http://schemas.openxmlformats.org/drawingml/2006/table">
            <a:tbl>
              <a:tblPr/>
              <a:tblGrid>
                <a:gridCol w="7169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How do you get money?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741A1B-207A-9F49-9AA3-23D1E45756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808329"/>
              </p:ext>
            </p:extLst>
          </p:nvPr>
        </p:nvGraphicFramePr>
        <p:xfrm>
          <a:off x="246957" y="1349679"/>
          <a:ext cx="5697987" cy="4846320"/>
        </p:xfrm>
        <a:graphic>
          <a:graphicData uri="http://schemas.openxmlformats.org/drawingml/2006/table">
            <a:tbl>
              <a:tblPr/>
              <a:tblGrid>
                <a:gridCol w="5697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Unless you are lucky and get given money as a special gift, most people earn their money by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working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The money people earn is called their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income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There are many different </a:t>
                      </a:r>
                      <a:r>
                        <a:rPr lang="en-GB" sz="24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jobs</a:t>
                      </a:r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 in the world.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u="sng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Activity: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i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What jobs do you know? Make a list using the template provided and then share with the class</a:t>
                      </a:r>
                      <a:r>
                        <a:rPr lang="en-GB" sz="2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. </a:t>
                      </a:r>
                      <a:endParaRPr lang="en-GB" sz="1200" b="1" i="1" dirty="0">
                        <a:effectLst/>
                        <a:latin typeface="+mj-lt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DD1D60F-F82A-1F4B-BB1E-03D7D6949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926" y="297299"/>
            <a:ext cx="4310957" cy="6215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112793"/>
              </p:ext>
            </p:extLst>
          </p:nvPr>
        </p:nvGraphicFramePr>
        <p:xfrm>
          <a:off x="246957" y="115239"/>
          <a:ext cx="11305392" cy="914400"/>
        </p:xfrm>
        <a:graphic>
          <a:graphicData uri="http://schemas.openxmlformats.org/drawingml/2006/table">
            <a:tbl>
              <a:tblPr/>
              <a:tblGrid>
                <a:gridCol w="11305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Jobs for kids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876492"/>
              </p:ext>
            </p:extLst>
          </p:nvPr>
        </p:nvGraphicFramePr>
        <p:xfrm>
          <a:off x="399357" y="1246339"/>
          <a:ext cx="5635683" cy="4846320"/>
        </p:xfrm>
        <a:graphic>
          <a:graphicData uri="http://schemas.openxmlformats.org/drawingml/2006/table">
            <a:tbl>
              <a:tblPr/>
              <a:tblGrid>
                <a:gridCol w="5635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Kids can also earn money too. Older children may have a paper round or babysit younger children. 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Some children may do jobs around the house to earn an allowance, like washing the dishes, vacuuming the floor or hanging the laundry. 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1" u="sng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Question:</a:t>
                      </a: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What jobs would you like to do around the house and how much do you think you should get paid?</a:t>
                      </a:r>
                      <a:endParaRPr lang="en-GB" sz="320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6B95DCEE-A6FA-2B49-B981-FEB6BB5BC4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3862" y="1246339"/>
            <a:ext cx="4478487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6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291677"/>
              </p:ext>
            </p:extLst>
          </p:nvPr>
        </p:nvGraphicFramePr>
        <p:xfrm>
          <a:off x="246957" y="115239"/>
          <a:ext cx="11305392" cy="762000"/>
        </p:xfrm>
        <a:graphic>
          <a:graphicData uri="http://schemas.openxmlformats.org/drawingml/2006/table">
            <a:tbl>
              <a:tblPr/>
              <a:tblGrid>
                <a:gridCol w="11305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Goods and Services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900489"/>
              </p:ext>
            </p:extLst>
          </p:nvPr>
        </p:nvGraphicFramePr>
        <p:xfrm>
          <a:off x="246957" y="1241960"/>
          <a:ext cx="5198803" cy="4175760"/>
        </p:xfrm>
        <a:graphic>
          <a:graphicData uri="http://schemas.openxmlformats.org/drawingml/2006/table">
            <a:tbl>
              <a:tblPr/>
              <a:tblGrid>
                <a:gridCol w="5198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Goods:</a:t>
                      </a:r>
                    </a:p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Some people grow or make goods to sell to make money. This can include items that you would usually see in the shops like clothes, food, toiletries or sports equipment. 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1" u="sng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Question:</a:t>
                      </a: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What examples of goods can you think of? To help, think of something that you would buy.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A76E4BFD-E909-4340-9E01-0991CC3DE1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7225" y="2151893"/>
            <a:ext cx="824529" cy="17292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5C6BE8-C2CC-DC4F-92C7-9326515732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1219" y="1474579"/>
            <a:ext cx="1203114" cy="15419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3C4FF1-B2B0-FF4E-954B-62F7A5A5C5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5474">
            <a:off x="9725649" y="131370"/>
            <a:ext cx="1773911" cy="25092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9AEDE4-CF83-8C49-B326-091330B7A0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42414" y="2932582"/>
            <a:ext cx="1608550" cy="13583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E99F85-C4AE-FB44-82ED-DF190AD11F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0589" y="3881112"/>
            <a:ext cx="3104516" cy="267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6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46957" y="115239"/>
          <a:ext cx="11305392" cy="762000"/>
        </p:xfrm>
        <a:graphic>
          <a:graphicData uri="http://schemas.openxmlformats.org/drawingml/2006/table">
            <a:tbl>
              <a:tblPr/>
              <a:tblGrid>
                <a:gridCol w="11305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Goods and Services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345135"/>
              </p:ext>
            </p:extLst>
          </p:nvPr>
        </p:nvGraphicFramePr>
        <p:xfrm>
          <a:off x="246957" y="1241960"/>
          <a:ext cx="5697415" cy="4541520"/>
        </p:xfrm>
        <a:graphic>
          <a:graphicData uri="http://schemas.openxmlformats.org/drawingml/2006/table">
            <a:tbl>
              <a:tblPr/>
              <a:tblGrid>
                <a:gridCol w="5697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Services:</a:t>
                      </a:r>
                    </a:p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Some people provide a </a:t>
                      </a: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service</a:t>
                      </a:r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to other people to make money. Services are jobs that help other people. An example of a service is a mechanic who fixes someone’s car.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1" u="sng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Question</a:t>
                      </a:r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:</a:t>
                      </a: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What other services can you think of? </a:t>
                      </a:r>
                    </a:p>
                    <a:p>
                      <a:endParaRPr lang="en-GB" sz="240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Watch the </a:t>
                      </a: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hlinkClick r:id="rId2"/>
                        </a:rPr>
                        <a:t>video</a:t>
                      </a: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link to find out more about Goods and Service.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1F6E86C-170D-E545-A3DD-E09ACB1694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759" y="4465320"/>
            <a:ext cx="2637371" cy="21488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6D31F1-911E-6145-ACE4-04FD53C477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5912" y="2187879"/>
            <a:ext cx="3203590" cy="28041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91097E-DB66-814E-9D3F-68898CAE49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134" y="122859"/>
            <a:ext cx="2943866" cy="413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9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725821"/>
              </p:ext>
            </p:extLst>
          </p:nvPr>
        </p:nvGraphicFramePr>
        <p:xfrm>
          <a:off x="246957" y="115239"/>
          <a:ext cx="11305392" cy="914400"/>
        </p:xfrm>
        <a:graphic>
          <a:graphicData uri="http://schemas.openxmlformats.org/drawingml/2006/table">
            <a:tbl>
              <a:tblPr/>
              <a:tblGrid>
                <a:gridCol w="11305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54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Skills, Knowledge and Interests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694680"/>
              </p:ext>
            </p:extLst>
          </p:nvPr>
        </p:nvGraphicFramePr>
        <p:xfrm>
          <a:off x="246957" y="1375853"/>
          <a:ext cx="5483283" cy="4480560"/>
        </p:xfrm>
        <a:graphic>
          <a:graphicData uri="http://schemas.openxmlformats.org/drawingml/2006/table">
            <a:tbl>
              <a:tblPr/>
              <a:tblGrid>
                <a:gridCol w="5483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All jobs require some sort of skill set and knowledge in order to be done properly.  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Many people require some sort of training before they can do their job. For example a doctor must go to university to learn and then practice in a hospital with someone before they are fully qualified. </a:t>
                      </a:r>
                    </a:p>
                    <a:p>
                      <a:endParaRPr lang="en-GB" sz="24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r>
                        <a:rPr lang="en-GB" sz="2400" b="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People tend to choose a career based on their interests. For example a person who likes to write may become an author. </a:t>
                      </a:r>
                      <a:endParaRPr lang="en-GB" sz="2000" b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911C761A-B600-4C4B-9126-7A4C86272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987" y="1375853"/>
            <a:ext cx="4976362" cy="3314257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45A65D4-D12D-D94D-ABB8-713571EEBA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040274"/>
              </p:ext>
            </p:extLst>
          </p:nvPr>
        </p:nvGraphicFramePr>
        <p:xfrm>
          <a:off x="6575987" y="4803471"/>
          <a:ext cx="5198803" cy="1554480"/>
        </p:xfrm>
        <a:graphic>
          <a:graphicData uri="http://schemas.openxmlformats.org/drawingml/2006/table">
            <a:tbl>
              <a:tblPr/>
              <a:tblGrid>
                <a:gridCol w="5198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1" u="sng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Question: </a:t>
                      </a:r>
                    </a:p>
                    <a:p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What skills do you think a sports coach will need to do their job? What do you think their interests might be?</a:t>
                      </a:r>
                      <a:endParaRPr lang="en-GB" sz="2000" b="1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5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372545"/>
              </p:ext>
            </p:extLst>
          </p:nvPr>
        </p:nvGraphicFramePr>
        <p:xfrm>
          <a:off x="0" y="0"/>
          <a:ext cx="12192000" cy="64008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 – How will you earn money?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6328231B-A511-4345-8926-232F86E78CC3}"/>
              </a:ext>
            </a:extLst>
          </p:cNvPr>
          <p:cNvSpPr/>
          <p:nvPr/>
        </p:nvSpPr>
        <p:spPr>
          <a:xfrm>
            <a:off x="302654" y="1721464"/>
            <a:ext cx="55017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You need to think of a way you would like to earn money. Will you provide a </a:t>
            </a:r>
            <a:r>
              <a:rPr lang="en-GB" sz="2400" b="1" dirty="0">
                <a:solidFill>
                  <a:srgbClr val="000000"/>
                </a:solidFill>
              </a:rPr>
              <a:t>service</a:t>
            </a:r>
            <a:r>
              <a:rPr lang="en-GB" sz="2400" dirty="0">
                <a:solidFill>
                  <a:srgbClr val="000000"/>
                </a:solidFill>
              </a:rPr>
              <a:t> or sell some </a:t>
            </a:r>
            <a:r>
              <a:rPr lang="en-GB" sz="2400" b="1" dirty="0">
                <a:solidFill>
                  <a:srgbClr val="000000"/>
                </a:solidFill>
              </a:rPr>
              <a:t>goods. </a:t>
            </a:r>
          </a:p>
          <a:p>
            <a:endParaRPr lang="en-GB" sz="2400" dirty="0">
              <a:solidFill>
                <a:srgbClr val="000000"/>
              </a:solidFill>
            </a:endParaRPr>
          </a:p>
          <a:p>
            <a:r>
              <a:rPr lang="en-GB" sz="2400" dirty="0">
                <a:solidFill>
                  <a:srgbClr val="000000"/>
                </a:solidFill>
              </a:rPr>
              <a:t>Using the template, draw and then describe what you will do. Underneath write how much you will charge for your</a:t>
            </a:r>
            <a:r>
              <a:rPr lang="en-GB" sz="2400" b="1" dirty="0">
                <a:solidFill>
                  <a:srgbClr val="000000"/>
                </a:solidFill>
              </a:rPr>
              <a:t> goods or service </a:t>
            </a:r>
            <a:r>
              <a:rPr lang="en-GB" sz="2400" dirty="0">
                <a:solidFill>
                  <a:srgbClr val="000000"/>
                </a:solidFill>
              </a:rPr>
              <a:t>and the skills you will need.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406740-455B-A645-86CF-AAD44DE57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160" y="320040"/>
            <a:ext cx="4419846" cy="621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147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100" y="2378132"/>
            <a:ext cx="11599799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Share with the class the job you would like to do. </a:t>
            </a:r>
          </a:p>
          <a:p>
            <a:r>
              <a:rPr lang="en-GB" sz="2800" dirty="0">
                <a:latin typeface="+mj-lt"/>
              </a:rPr>
              <a:t>What skill set and knowledge will you need to do your job?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B8B53E9-021A-4343-8EF5-C7509038ECA0}"/>
              </a:ext>
            </a:extLst>
          </p:cNvPr>
          <p:cNvSpPr txBox="1"/>
          <p:nvPr/>
        </p:nvSpPr>
        <p:spPr>
          <a:xfrm>
            <a:off x="1164327" y="4135368"/>
            <a:ext cx="10177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r>
              <a:rPr lang="en-US" sz="2400" dirty="0">
                <a:latin typeface="+mj-lt"/>
              </a:rPr>
              <a:t>Ask what your parents do for work and what skills they need to do their job.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9E03A4-0DEF-FC4F-8AC9-30BF0088C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875" y="277750"/>
            <a:ext cx="2484120" cy="24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71642</TotalTime>
  <Words>585</Words>
  <Application>Microsoft Macintosh PowerPoint</Application>
  <PresentationFormat>Widescreen</PresentationFormat>
  <Paragraphs>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150</cp:revision>
  <dcterms:created xsi:type="dcterms:W3CDTF">2015-12-16T03:40:36Z</dcterms:created>
  <dcterms:modified xsi:type="dcterms:W3CDTF">2025-09-24T03:34:29Z</dcterms:modified>
</cp:coreProperties>
</file>